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356" r:id="rId4"/>
    <p:sldId id="357" r:id="rId5"/>
    <p:sldId id="358" r:id="rId6"/>
    <p:sldId id="361" r:id="rId7"/>
    <p:sldId id="360" r:id="rId8"/>
    <p:sldId id="362" r:id="rId9"/>
    <p:sldId id="359" r:id="rId10"/>
    <p:sldId id="363" r:id="rId11"/>
    <p:sldId id="364" r:id="rId12"/>
    <p:sldId id="365" r:id="rId13"/>
    <p:sldId id="366" r:id="rId14"/>
    <p:sldId id="367" r:id="rId15"/>
    <p:sldId id="368" r:id="rId16"/>
    <p:sldId id="369" r:id="rId17"/>
    <p:sldId id="370" r:id="rId18"/>
    <p:sldId id="371" r:id="rId19"/>
    <p:sldId id="372" r:id="rId20"/>
    <p:sldId id="373" r:id="rId21"/>
    <p:sldId id="374" r:id="rId22"/>
    <p:sldId id="375" r:id="rId23"/>
    <p:sldId id="376" r:id="rId24"/>
    <p:sldId id="377" r:id="rId25"/>
    <p:sldId id="379" r:id="rId26"/>
    <p:sldId id="37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ibhav Ambhire" initials="VA" lastIdx="1" clrIdx="0">
    <p:extLst>
      <p:ext uri="{19B8F6BF-5375-455C-9EA6-DF929625EA0E}">
        <p15:presenceInfo xmlns:p15="http://schemas.microsoft.com/office/powerpoint/2012/main" userId="c4dd781cccfb33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9C7C3-CF2C-47CE-BECC-176BD7C41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3B702-2743-4B8D-9340-E6155AC0B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DAE40-65F7-4BC5-8EAF-99229FF99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757DC-42A7-497D-9B32-5DB33DFB7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67365-D795-4FBF-8FC2-7DDCD3B2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518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9951-D533-4DE0-B540-C88BA8543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53389A-A2CF-4FB0-BE25-DCE848A83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69808-9EAA-41EA-BDB3-476BC8815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BCB20-DBCE-492A-ABE6-D0CC940BD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6C5EA-E1C3-4725-AC98-B708AAD3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63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2F1113-B52B-4265-88F9-B664B5420F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A1CBA8-5B46-48FE-AFD9-E52E5E495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2CA48-4BE8-4BED-9B8E-FA93032E9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BF555-EF9C-4928-BC00-AE36E6F7F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88383-E625-4288-813E-623FE916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015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341F-28CC-450F-AB4B-4C6A96F0B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7FCDD-572E-4274-9EE5-2471E0B14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D6FCE-B143-41A8-BE8E-E7FD39E0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369E7-708F-4F59-98B1-DC1942DE6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C4ABA-8AAB-4602-8B98-6E99EF69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034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9F74E-50C7-4335-A113-0024E0AD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F9D4A-F21D-4129-A3C9-606BEA0EA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C73E1-481D-436A-9CA8-5FC6BE6D5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11DC1-61F8-4452-9F7A-28D41A86B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EAD69-1D8D-4853-81C8-08E21D5E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0246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147F7-F39A-4290-AAF1-07E35A2B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C458F-9CC4-4C13-A35F-E4998AC229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42B18B-66CC-4722-83DC-47EA423C0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483A7-FAB7-49F2-ACD2-E487F340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1F3C2-485D-4724-96B3-485BC9ACD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66D4B-6C80-44A1-962B-4DCCC4470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669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2488-6786-44C1-A941-FD9BD42B7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84327-D1C0-4BED-A00D-CCF600F54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6D845-C513-4A45-93C4-CA2EECAE9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F176F1-DD93-4565-A2BE-1B1CCC7D7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6701A9-41F9-45CF-B16E-732220C267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BE9957-6C58-4175-BE7D-69AE18A16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349624-098F-4B3C-9619-0F713E115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60C16B-0CB3-4FDC-9309-4A92A2F8E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0800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139E8-5108-4C0D-9A20-7C93A160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CB1D7A-91C0-49BE-B864-645966821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4A39F-D90B-4C5A-BC11-16C10915A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9B911-52CD-4DB7-A8DE-3BBAE853A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540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B847C-C723-4A82-8507-6FCBEBC59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FC669D-64EB-4A5A-90BC-669E07CE3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5A863-5756-4B6E-9B95-D681AF7EA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136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5233F-4811-472D-B8E9-8D4A3D565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43FB0-AC2A-4CAF-B3AB-B151BDBD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FDD7D-8105-49DF-B157-DF135C66A8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F46F07-123E-42AD-9F0E-28DE99A5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37430-B223-4F11-845C-E3CC90B30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33562-EF1D-4E6A-9C4E-109091E7D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226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1E336-175D-4617-B761-8F362F18C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96CE09-CD8B-45E7-B59E-80D91ABAA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AEFD5-423F-40A9-BA36-3695F2D2C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A1A14-92C9-42FC-8EF0-F8ADE62BA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4E29B-8BB3-4B42-B158-76B41664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D2B7CE-A327-4823-BCA7-DA8A529ED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95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592B76-1625-46E1-8BCE-02D3C5337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9DB52-9323-4782-B860-39DF7B988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E3475-708D-4518-8F24-5E39F0CE47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E14F2-1F9A-4350-A989-DAEA88229112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61441-3DFB-4663-B65C-C032528DA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1D138-51D7-4AAD-B009-7CD643250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365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C3DDE-EAF1-4D11-B8CB-7196A6CBA1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Java Script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52CD05-B0A3-4C62-810D-6AD689C731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Module 2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410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</a:rPr>
              <a:t>onchange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 Events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1105266"/>
            <a:ext cx="7483878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&lt;h2&gt;JavaScript HTML Events&lt;/h2&gt;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Enter your name: &lt;input type="text" id="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" </a:t>
            </a:r>
            <a:r>
              <a:rPr lang="en-IN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lang="en-IN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upperCase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()"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&lt;p&gt;When you leave the input field, a function is triggered which transforms the input text to upper case.&lt;/p&gt;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upperCase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const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x =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fname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");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x.value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x.value.toUpperCase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();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57D783-9719-4A2F-9AF2-BF1C10AF6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8981" y="395715"/>
            <a:ext cx="3929850" cy="579202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onchange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event is often used in combination with validation of input fields.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In the example 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upperCase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() function will be called when a user changes the content of an input field.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DC1AE1-52B9-4800-9A0D-9E492057AC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4450" r="3471" b="50000"/>
          <a:stretch/>
        </p:blipFill>
        <p:spPr>
          <a:xfrm>
            <a:off x="186430" y="4704006"/>
            <a:ext cx="5672831" cy="17522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98A52C-307B-417F-B37A-27008652C5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6279" r="4320" b="56375"/>
          <a:stretch/>
        </p:blipFill>
        <p:spPr>
          <a:xfrm>
            <a:off x="6229168" y="4336741"/>
            <a:ext cx="5569258" cy="1189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990D46-4F8D-4415-8308-A0DFBA5CF8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25114" r="4321" b="56568"/>
          <a:stretch/>
        </p:blipFill>
        <p:spPr>
          <a:xfrm>
            <a:off x="6229169" y="5580145"/>
            <a:ext cx="5569258" cy="125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3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The Mouse Events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1105266"/>
            <a:ext cx="7483878" cy="3477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&lt;div 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onmouseover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lang="en-IN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mOver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(this)" 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onmouseout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lang="en-IN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mOut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(this)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" 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style="background-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color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:#D94A38;width:120px;height:20px;padding:40px;"&gt;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Mouse Over Me&lt;/div&gt;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mOver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obj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obj.innerHTML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= "Thank You"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endParaRPr lang="en-IN" sz="1100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mOut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obj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obj.innerHTML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= "Mouse Over Me"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57D783-9719-4A2F-9AF2-BF1C10AF6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348" y="1105266"/>
            <a:ext cx="3929850" cy="289790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onmouseover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event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onmouseout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events 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They can be used to trigger a function when the user mouses over, or out of, an HTML element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1C6FF-CEB2-487E-BAF5-20FC1030F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114" r="28349" b="48996"/>
          <a:stretch/>
        </p:blipFill>
        <p:spPr>
          <a:xfrm>
            <a:off x="618478" y="4864967"/>
            <a:ext cx="2639627" cy="1775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98BBAA-ED46-4057-982F-549D17D250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4854" r="29806" b="49256"/>
          <a:stretch/>
        </p:blipFill>
        <p:spPr>
          <a:xfrm>
            <a:off x="3821836" y="4864967"/>
            <a:ext cx="2462074" cy="177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3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The Mouse Events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1105266"/>
            <a:ext cx="7483878" cy="38164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&lt;div </a:t>
            </a:r>
            <a:r>
              <a:rPr lang="en-IN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onmousedown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lang="en-IN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mDown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(this)" </a:t>
            </a:r>
            <a:r>
              <a:rPr lang="en-IN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onmouseup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lang="en-IN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mUp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(this)"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style="background-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color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:#D94A38;width:90px;height:20px;padding:40px;"&gt;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Click Me&lt;/div&gt;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mDown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obj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obj.style.backgroundColor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= "#1ec5e5";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obj.innerHTML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= "Release Me";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endParaRPr lang="en-IN" sz="1100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mUp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obj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obj.style.backgroundColor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="#D94A38";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obj.innerHTML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="Thank You";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57D783-9719-4A2F-9AF2-BF1C10AF6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348" y="1105266"/>
            <a:ext cx="3929850" cy="368619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</a:rPr>
              <a:t>onmousedown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 event: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a mouse-button is clicked, the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onmousedown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event is triggered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</a:rPr>
              <a:t>onmouseup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 event: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the mouse-button is released, the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onmouseup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event is triggered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onclick event: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the mouse-click is completed, the onclick event is triggered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782E1-8014-4E8D-9C7E-91E76882CA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4933" r="28450" b="52134"/>
          <a:stretch/>
        </p:blipFill>
        <p:spPr>
          <a:xfrm>
            <a:off x="186430" y="5084064"/>
            <a:ext cx="2627376" cy="1572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C266EE-80FA-4A2F-A561-88353B1DD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4800" r="27325" b="50000"/>
          <a:stretch/>
        </p:blipFill>
        <p:spPr>
          <a:xfrm>
            <a:off x="3453384" y="5058761"/>
            <a:ext cx="2764536" cy="17282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4F045E-CCEE-42B3-8710-02AAC359D8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24933" r="31075" b="53067"/>
          <a:stretch/>
        </p:blipFill>
        <p:spPr>
          <a:xfrm>
            <a:off x="6857498" y="5058761"/>
            <a:ext cx="2307336" cy="150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6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</a:rPr>
              <a:t>onfocus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 Events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1105266"/>
            <a:ext cx="7483878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(x)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x.style.background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= "yellow";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Enter your name: &lt;input type="text" </a:t>
            </a:r>
            <a:r>
              <a:rPr lang="en-IN" sz="11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onfocus</a:t>
            </a:r>
            <a:r>
              <a:rPr lang="en-IN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lang="en-IN" sz="11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myFunction</a:t>
            </a:r>
            <a:r>
              <a:rPr lang="en-IN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(this)"&gt;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&lt;p&gt;When the input field gets focus, a function is triggered which changes the background-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color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.&lt;/p&gt;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57D783-9719-4A2F-9AF2-BF1C10AF6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348" y="1105266"/>
            <a:ext cx="3929850" cy="368619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</a:rPr>
              <a:t>onfocus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 event: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Change the background-color of an input field when it gets focus.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CA14A-2BAC-4C3C-9788-E335925BB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4466" r="4757" b="54563"/>
          <a:stretch/>
        </p:blipFill>
        <p:spPr>
          <a:xfrm>
            <a:off x="186430" y="4705165"/>
            <a:ext cx="5515992" cy="14381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C9AF3A-0E05-4F66-957B-42758F8C85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5243" r="8034" b="54305"/>
          <a:stretch/>
        </p:blipFill>
        <p:spPr>
          <a:xfrm>
            <a:off x="6625701" y="4563123"/>
            <a:ext cx="5116497" cy="140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6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DOM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EventListener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887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48" y="73486"/>
            <a:ext cx="5595152" cy="771217"/>
          </a:xfrm>
        </p:spPr>
        <p:txBody>
          <a:bodyPr>
            <a:normAutofit fontScale="90000"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addEventListener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() method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69" y="1669002"/>
            <a:ext cx="10515600" cy="468741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It attaches an event handler to the specified element.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It attaches an event handler to an element without overwriting existing event handlers.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We can add many event handlers to one element.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We can add many event handlers of the same type to one element,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i.e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two "click" events.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We can add event listeners to any DOM object not only HTML elements.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i.e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the window object.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addEventListener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() method makes it easier to control how the event reacts to bubbling.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using the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addEventListener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() method, the JavaScript is separated from the HTML markup, for better readability and allows you to add event listeners even when you do not control the HTML markup.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We can easily remove an event listener by using the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removeEventListener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() method.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85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48" y="73486"/>
            <a:ext cx="5595152" cy="771217"/>
          </a:xfrm>
        </p:spPr>
        <p:txBody>
          <a:bodyPr>
            <a:normAutofit fontScale="90000"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addEventListener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() method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69" y="1313895"/>
            <a:ext cx="10515600" cy="547061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Syntax: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</a:rPr>
              <a:t>element.addEventListener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(event, function,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</a:rPr>
              <a:t>useCapture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);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first parameter is the type of the event (like "click" or "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mousedown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" or any other HTML DOM Event.)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second parameter is the function we want to call when the event occurs.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third parameter is a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boolean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value specifying whether to use event bubbling or event capturing. This parameter is optional.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Note that you don't use the "on" prefix for the event; use "click" instead of "onclick".</a:t>
            </a:r>
          </a:p>
        </p:txBody>
      </p:sp>
    </p:spTree>
    <p:extLst>
      <p:ext uri="{BB962C8B-B14F-4D97-AF65-F5344CB8AC3E}">
        <p14:creationId xmlns:p14="http://schemas.microsoft.com/office/powerpoint/2010/main" val="164259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Example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1105266"/>
            <a:ext cx="7128771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&lt;h2&gt;JavaScript 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()&lt;/h2&gt;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&lt;p&gt;This example uses the 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() method to attach a click event to a button.&lt;/p&gt;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&lt;button 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id="</a:t>
            </a:r>
            <a:r>
              <a:rPr lang="en-IN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myBtn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"&gt;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Try it&lt;/button&gt;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myBtn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").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("click", function()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alert("Hello World!");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});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BB939C-952E-4004-865E-4BA2F7E9AC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6796" r="10583" b="51198"/>
          <a:stretch/>
        </p:blipFill>
        <p:spPr>
          <a:xfrm>
            <a:off x="7306324" y="1105266"/>
            <a:ext cx="4805779" cy="15092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862005-31B7-47D2-B7EF-F10F8329D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34" t="7508" r="35121" b="76569"/>
          <a:stretch/>
        </p:blipFill>
        <p:spPr>
          <a:xfrm>
            <a:off x="7856738" y="3697554"/>
            <a:ext cx="3577702" cy="10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1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Example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1105266"/>
            <a:ext cx="7483878" cy="38164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&lt;h2&gt;JavaScript 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()&lt;/h2&gt;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&lt;p&gt;This example uses the 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() method to attach a click event to a button.&lt;/p&gt;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&lt;button 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id="</a:t>
            </a:r>
            <a:r>
              <a:rPr lang="en-IN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myBtn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"&gt;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Try it&lt;/button&gt;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 id="demo"&gt;&lt;/p&gt;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myBtn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").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("click",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displayDate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);</a:t>
            </a:r>
          </a:p>
          <a:p>
            <a:pPr lvl="0"/>
            <a:endParaRPr lang="en-IN" sz="1100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displayDate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= Date();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 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57D783-9719-4A2F-9AF2-BF1C10AF6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348" y="1105266"/>
            <a:ext cx="3929850" cy="368619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Here external function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</a:rPr>
              <a:t>displaydate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( ) is written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E6997-0CA6-479D-9E32-7D27DD8F9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501" r="11384" b="52104"/>
          <a:stretch/>
        </p:blipFill>
        <p:spPr>
          <a:xfrm>
            <a:off x="186430" y="5175844"/>
            <a:ext cx="4708124" cy="1535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B7EE9F-4D69-48F2-8F61-10E1AF1D0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4725" r="12185" b="51197"/>
          <a:stretch/>
        </p:blipFill>
        <p:spPr>
          <a:xfrm>
            <a:off x="5507113" y="5135729"/>
            <a:ext cx="4610470" cy="165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5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Many Event Handler to same element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1105266"/>
            <a:ext cx="7483878" cy="46628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&lt;h2&gt;JavaScript 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()&lt;/h2&gt;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&lt;p&gt;This example uses the 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() method to add two click events to the same button.&lt;/p&gt;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&lt;button </a:t>
            </a:r>
            <a:r>
              <a:rPr lang="en-IN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id="</a:t>
            </a:r>
            <a:r>
              <a:rPr lang="en-IN" sz="11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myBtn</a:t>
            </a:r>
            <a:r>
              <a:rPr lang="en-IN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"&gt;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Try it&lt;/button&gt;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var x =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myBtn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");</a:t>
            </a:r>
          </a:p>
          <a:p>
            <a:pPr lvl="0"/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x.addEventListener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("click",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);</a:t>
            </a:r>
          </a:p>
          <a:p>
            <a:pPr lvl="0"/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x.addEventListener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("click",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someOtherFunction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);</a:t>
            </a:r>
          </a:p>
          <a:p>
            <a:pPr lvl="0"/>
            <a:endParaRPr lang="en-IN" sz="1100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alert ("Hello World!");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endParaRPr lang="en-IN" sz="1100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someOtherFunction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alert ("This function was also executed!");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57D783-9719-4A2F-9AF2-BF1C10AF6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348" y="1105266"/>
            <a:ext cx="3929850" cy="96323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Two events are defined for button click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E937C3-A90E-476F-95B7-10C511DBB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243" r="8689" b="54693"/>
          <a:stretch/>
        </p:blipFill>
        <p:spPr>
          <a:xfrm>
            <a:off x="7075505" y="2740981"/>
            <a:ext cx="5036598" cy="13760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EE5C6E-78CE-4245-A2F1-6C58DE9AAC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07" t="7767" r="35922" b="77783"/>
          <a:stretch/>
        </p:blipFill>
        <p:spPr>
          <a:xfrm>
            <a:off x="7812348" y="4294032"/>
            <a:ext cx="3471168" cy="9909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AB7BEB-4827-4406-B3F0-D248A11186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534" t="8155" r="35923" b="77799"/>
          <a:stretch/>
        </p:blipFill>
        <p:spPr>
          <a:xfrm>
            <a:off x="7812348" y="5525267"/>
            <a:ext cx="3480046" cy="96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9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F35C1-717B-4ACF-9DCB-CD5783B90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Content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2EB08-91B8-4296-8037-5473B36DC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DOM Events</a:t>
            </a:r>
          </a:p>
          <a:p>
            <a:r>
              <a:rPr lang="en-US" dirty="0"/>
              <a:t>DOM </a:t>
            </a:r>
            <a:r>
              <a:rPr lang="en-US" dirty="0" err="1"/>
              <a:t>Eventhandlers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710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Many Event Handler to same element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1105266"/>
            <a:ext cx="7483878" cy="56784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&lt;h2&gt;JavaScript 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()&lt;/h2&gt;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&lt;p&gt;This example uses the 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() method to add many events on the same button.&lt;/p&gt;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&lt;button </a:t>
            </a:r>
            <a:r>
              <a:rPr lang="en-IN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id="</a:t>
            </a:r>
            <a:r>
              <a:rPr lang="en-IN" sz="11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myBtn</a:t>
            </a:r>
            <a:r>
              <a:rPr lang="en-IN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"&gt;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Try it&lt;/button&gt;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 id="demo"&gt;&lt;/p&gt;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var x =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myBtn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");</a:t>
            </a:r>
          </a:p>
          <a:p>
            <a:pPr lvl="0"/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x.addEventListener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("mouseover",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);</a:t>
            </a:r>
          </a:p>
          <a:p>
            <a:pPr lvl="0"/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x.addEventListener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("click",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mySecondFunction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);</a:t>
            </a:r>
          </a:p>
          <a:p>
            <a:pPr lvl="0"/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x.addEventListener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mouseout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",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myThirdFunction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);</a:t>
            </a:r>
          </a:p>
          <a:p>
            <a:pPr lvl="0"/>
            <a:endParaRPr lang="en-IN" sz="1100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+= "Moused over!&lt;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br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&gt;";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endParaRPr lang="en-IN" sz="1100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mySecondFunction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+= "Clicked!&lt;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br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&gt;";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endParaRPr lang="en-IN" sz="1100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myThirdFunction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+= "Moused out!&lt;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br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&gt;";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57D783-9719-4A2F-9AF2-BF1C10AF6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348" y="1105266"/>
            <a:ext cx="3929850" cy="96323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You can add events of different types to the same element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38C72-796A-4C39-9C56-FF00E02B6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243" r="9126" b="56893"/>
          <a:stretch/>
        </p:blipFill>
        <p:spPr>
          <a:xfrm>
            <a:off x="7128771" y="2396971"/>
            <a:ext cx="4983332" cy="1225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0F9A8C-326A-4B57-A0D1-A1B497596C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4595" r="10728" b="37994"/>
          <a:stretch/>
        </p:blipFill>
        <p:spPr>
          <a:xfrm>
            <a:off x="7383261" y="3944505"/>
            <a:ext cx="4788023" cy="256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Passing Parameters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1105266"/>
            <a:ext cx="7483878" cy="50013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&lt;h2&gt;JavaScript 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()&lt;/h2&gt;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&lt;p&gt;This example demonstrates how to pass parameter values when using the 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() method.&lt;/p&gt;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&lt;p&gt;Click the button to perform a calculation.&lt;/p&gt;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&lt;button id="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myBtn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"&gt;Try it&lt;/button&gt;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 id="demo"&gt;&lt;/p&gt;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let p1 = 5;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let p2 = 7;</a:t>
            </a:r>
          </a:p>
          <a:p>
            <a:pPr lvl="0"/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myBtn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").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("click", function()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(p1, p2);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});</a:t>
            </a:r>
          </a:p>
          <a:p>
            <a:pPr lvl="0"/>
            <a:endParaRPr lang="en-IN" sz="1100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(a, b)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= a * b;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57D783-9719-4A2F-9AF2-BF1C10AF6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347" y="554851"/>
            <a:ext cx="3929850" cy="12917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When passing parameter values, use an "anonymous function" that calls the specified function with the parameters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766BF8-1D50-4AE0-A305-91D9B00CE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114" r="6505" b="51974"/>
          <a:stretch/>
        </p:blipFill>
        <p:spPr>
          <a:xfrm>
            <a:off x="6699682" y="2643326"/>
            <a:ext cx="5302928" cy="1571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19CA78-D9EC-49AF-B377-A8CB2336C3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5890" r="5704" b="50000"/>
          <a:stretch/>
        </p:blipFill>
        <p:spPr>
          <a:xfrm>
            <a:off x="6711520" y="4572416"/>
            <a:ext cx="5400583" cy="165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9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47" y="73486"/>
            <a:ext cx="7639975" cy="771217"/>
          </a:xfrm>
        </p:spPr>
        <p:txBody>
          <a:bodyPr>
            <a:normAutofit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Event Bubbling or Event Capturing?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69" y="1313895"/>
            <a:ext cx="10515600" cy="503363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There are two ways of event propagation in the HTML DOM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Bubbling: In bubbling the inner most element's event is handled first and then the outer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Capturing: In capturing the outer most element's event is handled first and then the inner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Event propagation is a way of defining the element order when an event occurs. 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If you have a &lt;p&gt; element inside a &lt;div&gt; element, and the user clicks on the &lt;p&gt; element, which element's "click" event should be handled first?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In bubbling: the &lt;p&gt; element's click event is handled first, then the &lt;div&gt; element's click event.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In capturing: the &lt;div&gt; element's click event will be handled first, then the &lt;p&gt; element's click event.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04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47" y="73486"/>
            <a:ext cx="7639975" cy="771217"/>
          </a:xfrm>
        </p:spPr>
        <p:txBody>
          <a:bodyPr>
            <a:normAutofit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Event Bubbling or Event Capturing?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69" y="1313895"/>
            <a:ext cx="10515600" cy="503363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Syntax: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With the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addEventListener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() method we can specify the propagation type by using the "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useCapture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" parameter: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addEventListener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(event, function,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useCapture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);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default value is false, which will use the bubbling propagation, 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the value is set to true, the event uses the capturing propagation.</a:t>
            </a:r>
          </a:p>
        </p:txBody>
      </p:sp>
    </p:spTree>
    <p:extLst>
      <p:ext uri="{BB962C8B-B14F-4D97-AF65-F5344CB8AC3E}">
        <p14:creationId xmlns:p14="http://schemas.microsoft.com/office/powerpoint/2010/main" val="269748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Event Bubbling and Event Capturing </a:t>
            </a:r>
            <a:endParaRPr lang="en-IN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186430" y="1108499"/>
            <a:ext cx="5628445" cy="56784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&lt;style&gt;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#myDiv1, #myDiv2 {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background-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color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: coral;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padding: 50px;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#myP1, #myP2 {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background-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color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: white; 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font-size: 20px;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border: 1px solid;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padding: 20px;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&lt;/style&gt;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&lt;meta content="text/html; charset=utf-8" http-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equiv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="Content-Type"&gt;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&lt;h2&gt;JavaScript 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()&lt;/h2&gt;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&lt;div id="myDiv1"&gt;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&lt;h2&gt;Bubbling:&lt;/h2&gt;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&lt;p id="myP1"&gt;Click me!&lt;/p&gt;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&lt;/div&gt;&lt;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&lt;div id="myDiv2"&gt;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&lt;h2&gt;Capturing:&lt;/h2&gt;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&lt;p id="myP2"&gt;Click me!&lt;/p&gt;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&lt;/div&gt;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DB233-1160-4348-84C8-2CAEBAC82382}"/>
              </a:ext>
            </a:extLst>
          </p:cNvPr>
          <p:cNvSpPr txBox="1"/>
          <p:nvPr/>
        </p:nvSpPr>
        <p:spPr>
          <a:xfrm>
            <a:off x="5970234" y="2315933"/>
            <a:ext cx="6014620" cy="36471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("myP1").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("click", function() {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alert("You clicked the white element!");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}, false);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("myDiv1").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("click", function() {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alert("You clicked the orange element!");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}, false);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("myP2").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("click", function() {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alert("You clicked the white element!");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}, true);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("myDiv2").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("click", function() {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alert("You clicked the orange element!");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}, true);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88567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Event Bubbling and Event Capturing </a:t>
            </a:r>
            <a:endParaRPr lang="en-IN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DB233-1160-4348-84C8-2CAEBAC82382}"/>
              </a:ext>
            </a:extLst>
          </p:cNvPr>
          <p:cNvSpPr txBox="1"/>
          <p:nvPr/>
        </p:nvSpPr>
        <p:spPr>
          <a:xfrm>
            <a:off x="288525" y="2236034"/>
            <a:ext cx="6014620" cy="36471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("myP1").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("click", function() {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alert("You clicked the white element!");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}, false);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("myDiv1").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("click", function() {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alert("You clicked the orange element!");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}, false);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("myP2").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("click", function() {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alert("You clicked the white element!");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}, true);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("myDiv2").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("click", function() {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alert("You clicked the orange element!");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}, true);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AF8F7B-636F-4C74-A1C0-8FFAAD5CD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66" t="25372" r="826" b="6149"/>
          <a:stretch/>
        </p:blipFill>
        <p:spPr>
          <a:xfrm>
            <a:off x="6177380" y="1740022"/>
            <a:ext cx="5914006" cy="469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6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</a:rPr>
              <a:t>removeEventListener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() method</a:t>
            </a:r>
            <a:endParaRPr lang="en-IN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723818"/>
            <a:ext cx="7483878" cy="6186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&lt;!DOCTYPE 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&lt;head&gt;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&lt;style&gt;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#myDIV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background-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color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coral;  border: 1px solid;  padding: 50px;  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color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white;  font-size: 20px;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&lt;/style&gt;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&lt;/head&gt;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&lt;h2&gt;JavaScript 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removeEventListener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()&lt;/h2&gt;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&lt;div 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id="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myDIV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&lt;p&gt;This div element has an 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onmousemove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event handler that displays a random number every time you move your mouse inside this orange field.&lt;/p&gt;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&lt;p&gt;Click the button to remove the 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div's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event handler.&lt;/p&gt;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&lt;button onclick="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removeHandler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()" id="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myBtn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"&gt;Remove&lt;/button&gt;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&lt;/div&gt;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 id="demo"&gt;&lt;/p&gt;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&lt;script&gt;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document.getElementById</a:t>
            </a: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</a:t>
            </a:r>
            <a:r>
              <a:rPr kumimoji="0" lang="en-I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myDIV</a:t>
            </a: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").</a:t>
            </a:r>
            <a:r>
              <a:rPr kumimoji="0" lang="en-I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addEventListener</a:t>
            </a: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</a:t>
            </a:r>
            <a:r>
              <a:rPr kumimoji="0" lang="en-I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mousemove</a:t>
            </a: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", </a:t>
            </a:r>
            <a:r>
              <a:rPr kumimoji="0" lang="en-I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myFunction</a:t>
            </a: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 </a:t>
            </a:r>
            <a:r>
              <a:rPr kumimoji="0" lang="en-I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myFunction</a:t>
            </a: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I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document.getElementById</a:t>
            </a: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("demo").</a:t>
            </a:r>
            <a:r>
              <a:rPr kumimoji="0" lang="en-I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innerHTML</a:t>
            </a: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I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Math.random</a:t>
            </a: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 </a:t>
            </a:r>
            <a:r>
              <a:rPr kumimoji="0" lang="en-I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removeHandler</a:t>
            </a: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I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document.getElementById</a:t>
            </a: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</a:t>
            </a:r>
            <a:r>
              <a:rPr kumimoji="0" lang="en-I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myDIV</a:t>
            </a: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").</a:t>
            </a:r>
            <a:r>
              <a:rPr kumimoji="0" lang="en-I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removeEventListener</a:t>
            </a: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</a:t>
            </a:r>
            <a:r>
              <a:rPr kumimoji="0" lang="en-I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mousemove</a:t>
            </a: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", </a:t>
            </a:r>
            <a:r>
              <a:rPr kumimoji="0" lang="en-I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myFunction</a:t>
            </a: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&lt;/script&gt;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&lt;/html&gt;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57D783-9719-4A2F-9AF2-BF1C10AF6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347" y="554851"/>
            <a:ext cx="3929850" cy="129170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It removes event handlers that have been attached with the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</a:rPr>
              <a:t>addEventListener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() method: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370F3-B06E-49A5-9397-47ADD81CEF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4984" r="655" b="29968"/>
          <a:stretch/>
        </p:blipFill>
        <p:spPr>
          <a:xfrm>
            <a:off x="6096000" y="3816972"/>
            <a:ext cx="6016103" cy="308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4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DOM Events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950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48" y="73486"/>
            <a:ext cx="5595152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HTML DOM Events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69" y="844703"/>
            <a:ext cx="10515600" cy="59398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HTML DOM allows JavaScript to react to HTML events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 JavaScript can be executed when an event occurs, like when a user clicks on an HTML element.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To execute code when a user clicks on an element, add JavaScript code to an HTML event attribute: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onclick=JavaScript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Examples of HTML events: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a user clicks the mouse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a web page has loaded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an image has been loaded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the mouse moves over an element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an input field is changed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an HTML form is submitted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a user strokes a key</a:t>
            </a:r>
          </a:p>
        </p:txBody>
      </p:sp>
    </p:spTree>
    <p:extLst>
      <p:ext uri="{BB962C8B-B14F-4D97-AF65-F5344CB8AC3E}">
        <p14:creationId xmlns:p14="http://schemas.microsoft.com/office/powerpoint/2010/main" val="53563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Changing Element with Click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1105266"/>
            <a:ext cx="7483878" cy="1615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&lt;h2&gt;JavaScript HTML Events&lt;/h2&gt;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 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onclick="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this.innerHTML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='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Ooops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!'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"&gt;Click on this text!&lt;/h2&gt;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40919-7F36-4D51-B035-4F9FAA391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372" r="24709" b="57799"/>
          <a:stretch/>
        </p:blipFill>
        <p:spPr>
          <a:xfrm>
            <a:off x="361025" y="3675355"/>
            <a:ext cx="3083511" cy="1154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67413-FB95-4F39-82D8-E6F00980C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4595" r="24927" b="56617"/>
          <a:stretch/>
        </p:blipFill>
        <p:spPr>
          <a:xfrm>
            <a:off x="4506897" y="3675355"/>
            <a:ext cx="3056878" cy="12884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262F7F6-F458-419C-84C2-8A605422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125" y="1759104"/>
            <a:ext cx="3929850" cy="13747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content of the &lt;h1&gt; element is changed when a user clicks on it</a:t>
            </a:r>
          </a:p>
        </p:txBody>
      </p:sp>
    </p:spTree>
    <p:extLst>
      <p:ext uri="{BB962C8B-B14F-4D97-AF65-F5344CB8AC3E}">
        <p14:creationId xmlns:p14="http://schemas.microsoft.com/office/powerpoint/2010/main" val="343281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Changing Element with Click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1105266"/>
            <a:ext cx="7483878" cy="26314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&lt;h2&gt;JavaScript HTML Events&lt;/h2&gt;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 onclick</a:t>
            </a:r>
            <a:r>
              <a:rPr lang="en-IN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lang="en-IN" sz="11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changeText</a:t>
            </a:r>
            <a:r>
              <a:rPr lang="en-IN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(this)"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Click on this text!&lt;/h2&gt;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changeText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(id)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id.innerHTML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= "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Ooops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!";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40919-7F36-4D51-B035-4F9FAA391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372" r="24709" b="57799"/>
          <a:stretch/>
        </p:blipFill>
        <p:spPr>
          <a:xfrm>
            <a:off x="186430" y="4740675"/>
            <a:ext cx="3083511" cy="1154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67413-FB95-4F39-82D8-E6F00980C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4595" r="24927" b="56617"/>
          <a:stretch/>
        </p:blipFill>
        <p:spPr>
          <a:xfrm>
            <a:off x="4506897" y="4740675"/>
            <a:ext cx="3056878" cy="128848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E46BC3-8ACE-4877-9488-BBBD9D67B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125" y="1759103"/>
            <a:ext cx="3929850" cy="191625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content of the &lt;h1&gt; element is changed when a user clicks on it.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Here function is called from the event handler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29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Assign events using Element Attributes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1105266"/>
            <a:ext cx="7483878" cy="33085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&lt;h2&gt;JavaScript HTML Events&lt;/h2&gt;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&lt;p&gt;Click the button to display the date.&lt;/p&gt;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&lt;button </a:t>
            </a:r>
            <a:r>
              <a:rPr lang="en-IN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onclick="</a:t>
            </a:r>
            <a:r>
              <a:rPr lang="en-IN" sz="11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displayDate</a:t>
            </a:r>
            <a:r>
              <a:rPr lang="en-IN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()"&gt;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The time is?&lt;/button&gt;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displayDate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= Date();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 id="demo"&gt;&lt;/p&gt;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8E576A-0E4C-410B-9F35-1D8EBC969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146" y="1105266"/>
            <a:ext cx="3929850" cy="291942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To assign events to HTML elements you can use event attributes.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Assign an onclick event to a button element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For this example, a function named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displayDate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() will be executed when the button is clicked.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E9A7D-B542-4078-8D37-6A28451EB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243" r="16189" b="51586"/>
          <a:stretch/>
        </p:blipFill>
        <p:spPr>
          <a:xfrm>
            <a:off x="186430" y="4958182"/>
            <a:ext cx="4122198" cy="15891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2B109-A27B-427E-920F-EF1EEAB67A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4336" r="5995" b="46537"/>
          <a:stretch/>
        </p:blipFill>
        <p:spPr>
          <a:xfrm>
            <a:off x="5058792" y="4668013"/>
            <a:ext cx="5365072" cy="19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9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Assign events using HTML DOM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1105266"/>
            <a:ext cx="7483878" cy="36471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&lt;h2&gt;JavaScript HTML Events&lt;/h2&gt;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&lt;p&gt;Click "Try it" to execute the 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displayDate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() function.&lt;/p&gt;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&lt;button 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id="</a:t>
            </a:r>
            <a:r>
              <a:rPr lang="en-IN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myBtn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"&gt;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Try it&lt;/button&gt;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 id="demo"&gt;&lt;/p&gt;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myBtn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").onclick =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displayDate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endParaRPr lang="en-IN" sz="1100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displayDate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= Date();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812FF7-A008-4AA8-8152-A8C5DE9DB4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502" r="24417" b="52621"/>
          <a:stretch/>
        </p:blipFill>
        <p:spPr>
          <a:xfrm>
            <a:off x="79897" y="5002570"/>
            <a:ext cx="3119021" cy="1500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1245F1-1BA4-410A-BFA1-67E68C5B4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19" t="25372" r="11965" b="50000"/>
          <a:stretch/>
        </p:blipFill>
        <p:spPr>
          <a:xfrm>
            <a:off x="4924147" y="5002570"/>
            <a:ext cx="4610470" cy="168897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8530B8-6F09-4368-A44A-51C6143EF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8981" y="395715"/>
            <a:ext cx="3929850" cy="291942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HTML DOM allows you to assign events to HTML elements using JavaScript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In the example above, a function named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displayDate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is assigned to an HTML element with the id="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myBtn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21118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The onload and </a:t>
            </a: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</a:rPr>
              <a:t>onunload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 Events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1105266"/>
            <a:ext cx="7483878" cy="38164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 </a:t>
            </a:r>
            <a:r>
              <a:rPr lang="en-IN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onload="</a:t>
            </a:r>
            <a:r>
              <a:rPr lang="en-IN" sz="11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checkCookies</a:t>
            </a:r>
            <a:r>
              <a:rPr lang="en-IN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()"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&lt;h2&gt;JavaScript HTML Events&lt;/h2&gt;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 id="demo"&gt;&lt;/p&gt;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checkCookies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var text = "";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if (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navigator.cookieEnabled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== true)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  text = "Cookies are enabled.";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} else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  text = "Cookies are not enabled.";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= text;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57D783-9719-4A2F-9AF2-BF1C10AF6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8981" y="395715"/>
            <a:ext cx="3929850" cy="579202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onload and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onunload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events are triggered when the user enters or leaves the page.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onload event: 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Used to check the visitor's browser type and browser version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load the proper version of the web page based on the information.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onload and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onunload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events can be used to deal with cookies.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67924-A63E-4B1C-8369-36327B7AF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243" r="25146" b="57282"/>
          <a:stretch/>
        </p:blipFill>
        <p:spPr>
          <a:xfrm>
            <a:off x="423169" y="5255581"/>
            <a:ext cx="3030245" cy="119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7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801</TotalTime>
  <Words>2908</Words>
  <Application>Microsoft Office PowerPoint</Application>
  <PresentationFormat>Widescreen</PresentationFormat>
  <Paragraphs>497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Office Theme</vt:lpstr>
      <vt:lpstr>Java Script</vt:lpstr>
      <vt:lpstr>Content</vt:lpstr>
      <vt:lpstr>DOM Events</vt:lpstr>
      <vt:lpstr>JavaScript HTML DOM Events</vt:lpstr>
      <vt:lpstr>Changing Element with Click</vt:lpstr>
      <vt:lpstr>Changing Element with Click</vt:lpstr>
      <vt:lpstr>Assign events using Element Attributes</vt:lpstr>
      <vt:lpstr>Assign events using HTML DOM</vt:lpstr>
      <vt:lpstr>The onload and onunload Events</vt:lpstr>
      <vt:lpstr>The onchange Events</vt:lpstr>
      <vt:lpstr>The Mouse Events</vt:lpstr>
      <vt:lpstr>The Mouse Events</vt:lpstr>
      <vt:lpstr>The onfocus Events</vt:lpstr>
      <vt:lpstr>DOM EventListener</vt:lpstr>
      <vt:lpstr>The addEventListener() method</vt:lpstr>
      <vt:lpstr>The addEventListener() method</vt:lpstr>
      <vt:lpstr>Example</vt:lpstr>
      <vt:lpstr>Example</vt:lpstr>
      <vt:lpstr>Many Event Handler to same element</vt:lpstr>
      <vt:lpstr>Many Event Handler to same element</vt:lpstr>
      <vt:lpstr>Passing Parameters</vt:lpstr>
      <vt:lpstr>Event Bubbling or Event Capturing?</vt:lpstr>
      <vt:lpstr>Event Bubbling or Event Capturing?</vt:lpstr>
      <vt:lpstr>Event Bubbling and Event Capturing </vt:lpstr>
      <vt:lpstr>Event Bubbling and Event Capturing </vt:lpstr>
      <vt:lpstr>The removeEventListener() 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Script</dc:title>
  <dc:creator>Vaibhav Ambhire</dc:creator>
  <cp:lastModifiedBy>Vaibhav Ambhire</cp:lastModifiedBy>
  <cp:revision>120</cp:revision>
  <dcterms:created xsi:type="dcterms:W3CDTF">2021-08-24T19:23:57Z</dcterms:created>
  <dcterms:modified xsi:type="dcterms:W3CDTF">2021-09-03T08:31:35Z</dcterms:modified>
</cp:coreProperties>
</file>